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8" r:id="rId3"/>
    <p:sldId id="260" r:id="rId4"/>
    <p:sldId id="296" r:id="rId5"/>
    <p:sldId id="286" r:id="rId6"/>
    <p:sldId id="287" r:id="rId7"/>
    <p:sldId id="262" r:id="rId8"/>
    <p:sldId id="288" r:id="rId9"/>
    <p:sldId id="293" r:id="rId10"/>
    <p:sldId id="290" r:id="rId11"/>
    <p:sldId id="294" r:id="rId12"/>
    <p:sldId id="295" r:id="rId13"/>
    <p:sldId id="297" r:id="rId14"/>
    <p:sldId id="300" r:id="rId15"/>
    <p:sldId id="298" r:id="rId16"/>
    <p:sldId id="299" r:id="rId17"/>
  </p:sldIdLst>
  <p:sldSz cx="9144000" cy="5143500" type="screen16x9"/>
  <p:notesSz cx="6858000" cy="9144000"/>
  <p:embeddedFontLst>
    <p:embeddedFont>
      <p:font typeface="Barlow Light" charset="0"/>
      <p:regular r:id="rId19"/>
      <p:bold r:id="rId20"/>
      <p:italic r:id="rId21"/>
      <p:boldItalic r:id="rId22"/>
    </p:embeddedFont>
    <p:embeddedFont>
      <p:font typeface="Miriam Libre" charset="-79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Barlow" charset="0"/>
      <p:regular r:id="rId29"/>
      <p:bold r:id="rId30"/>
      <p:italic r:id="rId31"/>
      <p:boldItalic r:id="rId32"/>
    </p:embeddedFont>
    <p:embeddedFont>
      <p:font typeface="Berlin Sans FB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E493FD5-7C84-4D01-9CE1-1B13825B2783}">
  <a:tblStyle styleId="{2E493FD5-7C84-4D01-9CE1-1B13825B27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9076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919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"/>
          <p:cNvSpPr txBox="1">
            <a:spLocks noGrp="1"/>
          </p:cNvSpPr>
          <p:nvPr>
            <p:ph type="body" idx="1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fal.mff.cuni.cz/udpip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rlosVecina/TextCR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hyperlink" Target="https://www.linkedin.com/in/carlos-vecin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123728" y="1923678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bg1"/>
                </a:solidFill>
                <a:latin typeface="Berlin Sans FB" pitchFamily="34" charset="0"/>
              </a:rPr>
              <a:t>TEXT MINING PARA MEJORAR TU CRM</a:t>
            </a:r>
            <a:endParaRPr sz="3200" b="1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ctrTitle" idx="4294967295"/>
          </p:nvPr>
        </p:nvSpPr>
        <p:spPr>
          <a:xfrm>
            <a:off x="467544" y="2299617"/>
            <a:ext cx="246126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/>
                </a:solidFill>
              </a:rPr>
              <a:t>2</a:t>
            </a:r>
            <a:r>
              <a:rPr lang="en" sz="5400" dirty="0" smtClean="0">
                <a:solidFill>
                  <a:schemeClr val="accent4"/>
                </a:solidFill>
              </a:rPr>
              <a:t>.2</a:t>
            </a:r>
            <a:r>
              <a:rPr lang="en" sz="7200" dirty="0" smtClean="0">
                <a:solidFill>
                  <a:schemeClr val="accent4"/>
                </a:solidFill>
              </a:rPr>
              <a:t> </a:t>
            </a:r>
            <a:r>
              <a:rPr lang="en" sz="2400" dirty="0" smtClean="0">
                <a:solidFill>
                  <a:schemeClr val="accent4"/>
                </a:solidFill>
              </a:rPr>
              <a:t/>
            </a:r>
            <a:br>
              <a:rPr lang="en" sz="2400" dirty="0" smtClean="0">
                <a:solidFill>
                  <a:schemeClr val="accent4"/>
                </a:solidFill>
              </a:rPr>
            </a:br>
            <a:r>
              <a:rPr lang="en" sz="2400" dirty="0" smtClean="0">
                <a:solidFill>
                  <a:schemeClr val="accent4"/>
                </a:solidFill>
              </a:rPr>
              <a:t>Procesamiento de lenguaje natural </a:t>
            </a:r>
            <a:br>
              <a:rPr lang="en" sz="2400" dirty="0" smtClean="0">
                <a:solidFill>
                  <a:schemeClr val="accent4"/>
                </a:solidFill>
              </a:rPr>
            </a:br>
            <a:r>
              <a:rPr lang="en" sz="2400" dirty="0" smtClean="0">
                <a:solidFill>
                  <a:schemeClr val="accent4"/>
                </a:solidFill>
              </a:rPr>
              <a:t>(NLP)</a:t>
            </a:r>
            <a:endParaRPr sz="2400" dirty="0">
              <a:solidFill>
                <a:schemeClr val="accent4"/>
              </a:solidFill>
            </a:endParaRPr>
          </a:p>
        </p:txBody>
      </p:sp>
      <p:sp>
        <p:nvSpPr>
          <p:cNvPr id="294" name="Google Shape;294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6" name="Google Shape;281;p19"/>
          <p:cNvSpPr txBox="1">
            <a:spLocks/>
          </p:cNvSpPr>
          <p:nvPr/>
        </p:nvSpPr>
        <p:spPr>
          <a:xfrm>
            <a:off x="467544" y="3507854"/>
            <a:ext cx="3866686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es-ES" sz="1050" b="1" dirty="0" smtClean="0"/>
              <a:t>No </a:t>
            </a:r>
            <a:r>
              <a:rPr lang="es-ES" sz="1050" b="1" dirty="0"/>
              <a:t>supervisado:</a:t>
            </a:r>
          </a:p>
          <a:p>
            <a:pPr marL="0" indent="0">
              <a:buNone/>
            </a:pPr>
            <a:r>
              <a:rPr lang="es-ES" sz="900" dirty="0"/>
              <a:t> </a:t>
            </a:r>
            <a:r>
              <a:rPr lang="es-ES" sz="900" dirty="0" smtClean="0"/>
              <a:t>                   </a:t>
            </a:r>
            <a:r>
              <a:rPr lang="es-ES" sz="900" dirty="0" smtClean="0"/>
              <a:t>- </a:t>
            </a:r>
            <a:r>
              <a:rPr lang="es-ES" sz="900" dirty="0" smtClean="0"/>
              <a:t>LDA</a:t>
            </a:r>
          </a:p>
          <a:p>
            <a:pPr marL="0" indent="0">
              <a:buNone/>
            </a:pPr>
            <a:r>
              <a:rPr lang="es-ES" sz="1050" b="1" dirty="0" smtClean="0"/>
              <a:t>Supervisado</a:t>
            </a:r>
            <a:r>
              <a:rPr lang="es-ES" sz="900" dirty="0" smtClean="0"/>
              <a:t>:</a:t>
            </a:r>
          </a:p>
          <a:p>
            <a:pPr marL="0" indent="0">
              <a:buNone/>
            </a:pPr>
            <a:r>
              <a:rPr lang="es-ES" sz="900" dirty="0" smtClean="0"/>
              <a:t>                   - </a:t>
            </a:r>
            <a:r>
              <a:rPr lang="es-ES" sz="900" dirty="0" smtClean="0"/>
              <a:t>Predecir valoraciones</a:t>
            </a:r>
          </a:p>
          <a:p>
            <a:pPr marL="0" indent="0">
              <a:buNone/>
            </a:pPr>
            <a:r>
              <a:rPr lang="es-ES" sz="900" dirty="0" smtClean="0"/>
              <a:t>                   - </a:t>
            </a:r>
            <a:r>
              <a:rPr lang="es-ES" sz="900" dirty="0" smtClean="0"/>
              <a:t>Segmentar por </a:t>
            </a:r>
            <a:r>
              <a:rPr lang="es-ES" sz="900" dirty="0" smtClean="0"/>
              <a:t>departamento</a:t>
            </a:r>
            <a:endParaRPr lang="es-ES" sz="9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7654"/>
            <a:ext cx="4434316" cy="205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2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395536" y="267494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A- Preprocesamiento 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2"/>
          </p:nvPr>
        </p:nvSpPr>
        <p:spPr>
          <a:xfrm>
            <a:off x="2288680" y="2177012"/>
            <a:ext cx="2494200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800" dirty="0" smtClean="0"/>
              <a:t>¿</a:t>
            </a:r>
            <a:r>
              <a:rPr lang="es-ES" sz="800" dirty="0" err="1" smtClean="0"/>
              <a:t>Ngramas</a:t>
            </a:r>
            <a:r>
              <a:rPr lang="es-ES" sz="800" dirty="0" smtClean="0"/>
              <a:t>? ¿Técnicas más complejas?</a:t>
            </a:r>
            <a:endParaRPr sz="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39436" y="2177012"/>
            <a:ext cx="2494200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 sz="1200" b="1" dirty="0" smtClean="0"/>
              <a:t>A1. Detección de Idioma </a:t>
            </a:r>
            <a:endParaRPr sz="1200" b="1" dirty="0"/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0" name="29 Rectángulo"/>
          <p:cNvSpPr/>
          <p:nvPr/>
        </p:nvSpPr>
        <p:spPr>
          <a:xfrm>
            <a:off x="6012160" y="0"/>
            <a:ext cx="2736304" cy="51434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Google Shape;247;p14"/>
          <p:cNvSpPr txBox="1">
            <a:spLocks/>
          </p:cNvSpPr>
          <p:nvPr/>
        </p:nvSpPr>
        <p:spPr>
          <a:xfrm>
            <a:off x="439436" y="1203598"/>
            <a:ext cx="309634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▹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￭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⬝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es-ES" sz="1200" b="1" dirty="0" smtClean="0"/>
              <a:t>A0. Constitución del Corpus y Documentos</a:t>
            </a:r>
            <a:endParaRPr lang="es-ES" sz="1200" b="1" dirty="0"/>
          </a:p>
        </p:txBody>
      </p:sp>
      <p:sp>
        <p:nvSpPr>
          <p:cNvPr id="22" name="Google Shape;246;p14"/>
          <p:cNvSpPr txBox="1">
            <a:spLocks/>
          </p:cNvSpPr>
          <p:nvPr/>
        </p:nvSpPr>
        <p:spPr>
          <a:xfrm>
            <a:off x="3505400" y="1244218"/>
            <a:ext cx="2434752" cy="57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▹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￭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⬝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es-ES" sz="900" dirty="0" smtClean="0"/>
              <a:t>Cada comentario un documento, ¿o no? </a:t>
            </a:r>
            <a:endParaRPr lang="es-ES" sz="900" b="1" dirty="0"/>
          </a:p>
        </p:txBody>
      </p:sp>
      <p:sp>
        <p:nvSpPr>
          <p:cNvPr id="3" name="2 Flecha derecha"/>
          <p:cNvSpPr/>
          <p:nvPr/>
        </p:nvSpPr>
        <p:spPr>
          <a:xfrm>
            <a:off x="4892216" y="2295082"/>
            <a:ext cx="216024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3 CuadroTexto"/>
          <p:cNvSpPr txBox="1"/>
          <p:nvPr/>
        </p:nvSpPr>
        <p:spPr>
          <a:xfrm>
            <a:off x="5669944" y="1821026"/>
            <a:ext cx="17281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Librerías:</a:t>
            </a:r>
          </a:p>
          <a:p>
            <a:pPr marL="171450" indent="-171450">
              <a:buFontTx/>
              <a:buChar char="-"/>
            </a:pPr>
            <a:r>
              <a:rPr lang="es-ES" sz="1050" dirty="0" err="1"/>
              <a:t>t</a:t>
            </a:r>
            <a:r>
              <a:rPr lang="es-ES" sz="1050" dirty="0" err="1" smtClean="0"/>
              <a:t>extcat</a:t>
            </a:r>
            <a:endParaRPr lang="es-ES" sz="1050" dirty="0" smtClean="0"/>
          </a:p>
          <a:p>
            <a:pPr marL="171450" indent="-171450">
              <a:buFontTx/>
              <a:buChar char="-"/>
            </a:pPr>
            <a:r>
              <a:rPr lang="es-ES" sz="1050" dirty="0"/>
              <a:t>c</a:t>
            </a:r>
            <a:r>
              <a:rPr lang="es-ES" sz="1050" dirty="0" smtClean="0"/>
              <a:t>ld2</a:t>
            </a:r>
          </a:p>
          <a:p>
            <a:pPr marL="171450" indent="-171450">
              <a:buFontTx/>
              <a:buChar char="-"/>
            </a:pPr>
            <a:r>
              <a:rPr lang="es-ES" sz="1050" dirty="0"/>
              <a:t>c</a:t>
            </a:r>
            <a:r>
              <a:rPr lang="es-ES" sz="1050" dirty="0" smtClean="0"/>
              <a:t>ld3</a:t>
            </a:r>
          </a:p>
          <a:p>
            <a:pPr marL="171450" indent="-171450">
              <a:buFontTx/>
              <a:buChar char="-"/>
            </a:pPr>
            <a:endParaRPr lang="en-GB" sz="1100" dirty="0"/>
          </a:p>
        </p:txBody>
      </p:sp>
      <p:sp>
        <p:nvSpPr>
          <p:cNvPr id="5" name="4 Cruz"/>
          <p:cNvSpPr/>
          <p:nvPr/>
        </p:nvSpPr>
        <p:spPr>
          <a:xfrm>
            <a:off x="5991484" y="2619539"/>
            <a:ext cx="144016" cy="144015"/>
          </a:xfrm>
          <a:prstGeom prst="pl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 CuadroTexto"/>
          <p:cNvSpPr txBox="1"/>
          <p:nvPr/>
        </p:nvSpPr>
        <p:spPr>
          <a:xfrm>
            <a:off x="5399130" y="291003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Diccionario </a:t>
            </a:r>
            <a:r>
              <a:rPr lang="es-ES" sz="900" dirty="0" err="1" smtClean="0"/>
              <a:t>Custom</a:t>
            </a:r>
            <a:endParaRPr lang="es-ES" sz="900" dirty="0" smtClean="0"/>
          </a:p>
          <a:p>
            <a:r>
              <a:rPr lang="es-ES" sz="900" dirty="0"/>
              <a:t>S</a:t>
            </a:r>
            <a:r>
              <a:rPr lang="es-ES" sz="900" dirty="0" smtClean="0"/>
              <a:t>ustantivos y adjetivos Pos y </a:t>
            </a:r>
            <a:r>
              <a:rPr lang="es-ES" sz="900" dirty="0" err="1" smtClean="0"/>
              <a:t>Neg</a:t>
            </a:r>
            <a:endParaRPr lang="en-GB" sz="9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6444208" y="2127427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7164288" y="2004316"/>
            <a:ext cx="1979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 smtClean="0"/>
              <a:t>Ngramas</a:t>
            </a:r>
            <a:r>
              <a:rPr lang="es-ES" sz="1000" dirty="0" smtClean="0"/>
              <a:t> + distancias</a:t>
            </a:r>
            <a:endParaRPr lang="en-GB" sz="1000" dirty="0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6444208" y="228060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164288" y="2177012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Probabilístico</a:t>
            </a:r>
            <a:endParaRPr lang="en-GB" sz="1000" dirty="0"/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6440368" y="2445939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7164288" y="234234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 smtClean="0"/>
              <a:t>Ngrama</a:t>
            </a:r>
            <a:r>
              <a:rPr lang="es-ES" sz="900" dirty="0" smtClean="0"/>
              <a:t> </a:t>
            </a:r>
            <a:r>
              <a:rPr lang="es-ES" sz="900" i="1" dirty="0" smtClean="0"/>
              <a:t>Hash</a:t>
            </a:r>
            <a:r>
              <a:rPr lang="es-ES" sz="900" dirty="0" smtClean="0"/>
              <a:t>,  RN con capa </a:t>
            </a:r>
            <a:r>
              <a:rPr lang="es-ES" sz="900" i="1" dirty="0" err="1" smtClean="0"/>
              <a:t>Embeding</a:t>
            </a:r>
            <a:endParaRPr lang="en-GB" sz="900" i="1" dirty="0"/>
          </a:p>
        </p:txBody>
      </p:sp>
      <p:sp>
        <p:nvSpPr>
          <p:cNvPr id="38" name="Google Shape;247;p14"/>
          <p:cNvSpPr txBox="1">
            <a:spLocks/>
          </p:cNvSpPr>
          <p:nvPr/>
        </p:nvSpPr>
        <p:spPr>
          <a:xfrm>
            <a:off x="439436" y="3039169"/>
            <a:ext cx="2980436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▹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￭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⬝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es-ES" sz="1200" b="1" dirty="0" smtClean="0"/>
              <a:t>A2.Segmentación de frases y </a:t>
            </a:r>
            <a:r>
              <a:rPr lang="es-ES" sz="1200" b="1" dirty="0" err="1" smtClean="0"/>
              <a:t>Tokenización</a:t>
            </a:r>
            <a:endParaRPr lang="es-ES" sz="1200" b="1" dirty="0"/>
          </a:p>
        </p:txBody>
      </p:sp>
      <p:sp>
        <p:nvSpPr>
          <p:cNvPr id="39" name="Google Shape;247;p14"/>
          <p:cNvSpPr txBox="1">
            <a:spLocks/>
          </p:cNvSpPr>
          <p:nvPr/>
        </p:nvSpPr>
        <p:spPr>
          <a:xfrm>
            <a:off x="439436" y="3564075"/>
            <a:ext cx="2980436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▹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￭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⬝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es-ES" sz="1200" b="1" dirty="0" smtClean="0"/>
              <a:t>A3.Stemming y Formas Canónicas</a:t>
            </a:r>
            <a:endParaRPr lang="es-ES" sz="1200" b="1" dirty="0"/>
          </a:p>
        </p:txBody>
      </p:sp>
      <p:sp>
        <p:nvSpPr>
          <p:cNvPr id="40" name="Google Shape;247;p14"/>
          <p:cNvSpPr txBox="1">
            <a:spLocks/>
          </p:cNvSpPr>
          <p:nvPr/>
        </p:nvSpPr>
        <p:spPr>
          <a:xfrm>
            <a:off x="439436" y="4155926"/>
            <a:ext cx="506866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▹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￭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⬝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None/>
            </a:pPr>
            <a:r>
              <a:rPr lang="es-ES" sz="1200" b="1" dirty="0" smtClean="0"/>
              <a:t>A4. </a:t>
            </a:r>
            <a:r>
              <a:rPr lang="es-ES" sz="1200" b="1" i="1" dirty="0" smtClean="0"/>
              <a:t>Bag of </a:t>
            </a:r>
            <a:r>
              <a:rPr lang="es-ES" sz="1200" b="1" i="1" dirty="0" err="1" smtClean="0"/>
              <a:t>words</a:t>
            </a:r>
            <a:r>
              <a:rPr lang="es-ES" sz="1200" b="1" i="1" dirty="0"/>
              <a:t>, </a:t>
            </a:r>
            <a:r>
              <a:rPr lang="es-ES" sz="1200" b="1" i="1" dirty="0" err="1"/>
              <a:t>Shallow</a:t>
            </a:r>
            <a:r>
              <a:rPr lang="es-ES" sz="1200" b="1" i="1" dirty="0"/>
              <a:t> </a:t>
            </a:r>
            <a:r>
              <a:rPr lang="es-ES" sz="1200" b="1" i="1" dirty="0" err="1" smtClean="0"/>
              <a:t>parsing</a:t>
            </a:r>
            <a:r>
              <a:rPr lang="es-ES" sz="1200" b="1" i="1" dirty="0" smtClean="0"/>
              <a:t> </a:t>
            </a:r>
            <a:r>
              <a:rPr lang="es-ES" sz="1200" b="1" dirty="0" smtClean="0"/>
              <a:t>o anotaciones</a:t>
            </a:r>
            <a:r>
              <a:rPr lang="es-ES" sz="1200" b="1" i="1" dirty="0" smtClean="0"/>
              <a:t> </a:t>
            </a:r>
            <a:r>
              <a:rPr lang="en-GB" sz="1200" b="1" i="1" dirty="0"/>
              <a:t>part-of-speech (POS</a:t>
            </a:r>
            <a:r>
              <a:rPr lang="en-GB" sz="1200" b="1" i="1" dirty="0" smtClean="0"/>
              <a:t>)</a:t>
            </a:r>
            <a:endParaRPr lang="es-ES" sz="1200" b="1" i="1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24" y="37189"/>
            <a:ext cx="1028052" cy="178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0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30 Conector recto de flecha"/>
          <p:cNvCxnSpPr/>
          <p:nvPr/>
        </p:nvCxnSpPr>
        <p:spPr>
          <a:xfrm>
            <a:off x="7197576" y="3746420"/>
            <a:ext cx="2872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7507440" y="3623309"/>
            <a:ext cx="13668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Modelos </a:t>
            </a:r>
            <a:r>
              <a:rPr lang="es-ES" sz="1000" dirty="0" err="1" smtClean="0"/>
              <a:t>UDPipe</a:t>
            </a:r>
            <a:endParaRPr lang="es-ES" sz="1000" dirty="0" smtClean="0"/>
          </a:p>
          <a:p>
            <a:r>
              <a:rPr lang="en-GB" sz="700" dirty="0">
                <a:hlinkClick r:id="rId3"/>
              </a:rPr>
              <a:t>https://ufal.mff.cuni.cz/udpipe</a:t>
            </a:r>
            <a:endParaRPr lang="en-GB" sz="700" dirty="0"/>
          </a:p>
        </p:txBody>
      </p:sp>
      <p:sp>
        <p:nvSpPr>
          <p:cNvPr id="30" name="29 Rectángulo"/>
          <p:cNvSpPr/>
          <p:nvPr/>
        </p:nvSpPr>
        <p:spPr>
          <a:xfrm>
            <a:off x="6012160" y="0"/>
            <a:ext cx="2736304" cy="51434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395536" y="267494"/>
            <a:ext cx="799288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B</a:t>
            </a:r>
            <a:r>
              <a:rPr lang="en" dirty="0" smtClean="0">
                <a:solidFill>
                  <a:schemeClr val="accent4"/>
                </a:solidFill>
              </a:rPr>
              <a:t>- Métodos no supervisados. </a:t>
            </a:r>
            <a:br>
              <a:rPr lang="en" dirty="0" smtClean="0">
                <a:solidFill>
                  <a:schemeClr val="accent4"/>
                </a:solidFill>
              </a:rPr>
            </a:br>
            <a:r>
              <a:rPr lang="en" dirty="0">
                <a:solidFill>
                  <a:schemeClr val="accent4"/>
                </a:solidFill>
              </a:rPr>
              <a:t> </a:t>
            </a:r>
            <a:r>
              <a:rPr lang="en" dirty="0" smtClean="0">
                <a:solidFill>
                  <a:schemeClr val="accent4"/>
                </a:solidFill>
              </a:rPr>
              <a:t>    Modelado de tópicos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1" name="Google Shape;247;p14"/>
          <p:cNvSpPr txBox="1">
            <a:spLocks/>
          </p:cNvSpPr>
          <p:nvPr/>
        </p:nvSpPr>
        <p:spPr>
          <a:xfrm>
            <a:off x="107504" y="1131590"/>
            <a:ext cx="309634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▹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￭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⬝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None/>
            </a:pPr>
            <a:r>
              <a:rPr lang="es-ES" sz="1200" b="1" dirty="0" smtClean="0"/>
              <a:t>B1. </a:t>
            </a:r>
            <a:r>
              <a:rPr lang="en-GB" sz="1200" b="1" dirty="0"/>
              <a:t>Latent </a:t>
            </a:r>
            <a:r>
              <a:rPr lang="en-GB" sz="1200" b="1" dirty="0" err="1"/>
              <a:t>Dirichlet</a:t>
            </a:r>
            <a:r>
              <a:rPr lang="en-GB" sz="1200" b="1" dirty="0"/>
              <a:t> </a:t>
            </a:r>
            <a:r>
              <a:rPr lang="en-GB" sz="1200" b="1" dirty="0" smtClean="0"/>
              <a:t>Allocation (</a:t>
            </a:r>
            <a:r>
              <a:rPr lang="en-GB" sz="1200" b="1" dirty="0"/>
              <a:t>LDA</a:t>
            </a:r>
            <a:r>
              <a:rPr lang="en-GB" sz="1200" b="1" dirty="0" smtClean="0"/>
              <a:t>)</a:t>
            </a:r>
          </a:p>
          <a:p>
            <a:pPr marL="0" indent="0">
              <a:buNone/>
            </a:pPr>
            <a:r>
              <a:rPr lang="es-ES" sz="1200" dirty="0" smtClean="0"/>
              <a:t>                 (Bolsa de palabras)</a:t>
            </a:r>
            <a:endParaRPr lang="es-ES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58068" y="1090546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Probabilidades Palabra – Tópico       </a:t>
            </a:r>
            <a:r>
              <a:rPr lang="el-GR" sz="1000" b="1" dirty="0" smtClean="0"/>
              <a:t>β</a:t>
            </a:r>
            <a:endParaRPr lang="en-GB" sz="10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555776" y="1447644"/>
            <a:ext cx="2372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Probabilidades Documento - Tópico  </a:t>
            </a:r>
            <a:r>
              <a:rPr lang="el-GR" sz="1000" b="1" dirty="0" smtClean="0"/>
              <a:t>γ</a:t>
            </a:r>
            <a:r>
              <a:rPr lang="es-ES" sz="1000" b="1" dirty="0" smtClean="0"/>
              <a:t> </a:t>
            </a:r>
            <a:endParaRPr lang="en-GB" sz="1000" b="1" dirty="0"/>
          </a:p>
        </p:txBody>
      </p:sp>
      <p:sp>
        <p:nvSpPr>
          <p:cNvPr id="13" name="12 Flecha derecha"/>
          <p:cNvSpPr/>
          <p:nvPr/>
        </p:nvSpPr>
        <p:spPr>
          <a:xfrm rot="5400000">
            <a:off x="2771800" y="2084276"/>
            <a:ext cx="36004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13 CuadroTexto"/>
          <p:cNvSpPr txBox="1"/>
          <p:nvPr/>
        </p:nvSpPr>
        <p:spPr>
          <a:xfrm>
            <a:off x="854108" y="285978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Alta dispersión debido a la longitud de los documentos. Si esto se convirtiera en un problema:</a:t>
            </a:r>
            <a:endParaRPr lang="en-GB" sz="1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51521" y="3463866"/>
            <a:ext cx="84969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000" dirty="0" smtClean="0"/>
              <a:t>Considerar varias </a:t>
            </a:r>
            <a:r>
              <a:rPr lang="es-ES" sz="1000" dirty="0" err="1" smtClean="0"/>
              <a:t>Reviews</a:t>
            </a:r>
            <a:r>
              <a:rPr lang="es-ES" sz="1000" dirty="0" smtClean="0"/>
              <a:t> como un solo documento.  ¿En base a que? </a:t>
            </a:r>
          </a:p>
          <a:p>
            <a:pPr marL="285750" indent="-285750">
              <a:buFontTx/>
              <a:buChar char="-"/>
            </a:pPr>
            <a:r>
              <a:rPr lang="es-ES" sz="1000" dirty="0" smtClean="0"/>
              <a:t>Cambiar el enfoque de bolsa de palabras. Considerar las relaciones semánticas y anotaciones </a:t>
            </a:r>
            <a:r>
              <a:rPr lang="en-GB" sz="1000" dirty="0"/>
              <a:t>part-of-speech </a:t>
            </a:r>
            <a:r>
              <a:rPr lang="en-GB" sz="1000" dirty="0" smtClean="0"/>
              <a:t>(POS)</a:t>
            </a:r>
          </a:p>
          <a:p>
            <a:pPr marL="285750" indent="-285750">
              <a:buFontTx/>
              <a:buChar char="-"/>
            </a:pPr>
            <a:r>
              <a:rPr lang="es-ES" sz="1000" dirty="0" smtClean="0"/>
              <a:t>Añadir / enriquecer los comentarios. ¿Sinónimos?</a:t>
            </a:r>
          </a:p>
          <a:p>
            <a:pPr marL="285750" indent="-285750">
              <a:buFontTx/>
              <a:buChar char="-"/>
            </a:pPr>
            <a:endParaRPr lang="es-ES" sz="1000" dirty="0" smtClean="0"/>
          </a:p>
          <a:p>
            <a:pPr marL="285750" indent="-285750">
              <a:buFontTx/>
              <a:buChar char="-"/>
            </a:pPr>
            <a:r>
              <a:rPr lang="es-ES" sz="1000" dirty="0" smtClean="0"/>
              <a:t>Integración de ontologías financieras para desambiguación, sinónimos, antónimos… ¿FIBO?</a:t>
            </a:r>
          </a:p>
          <a:p>
            <a:pPr marL="285750" indent="-285750">
              <a:buFontTx/>
              <a:buChar char="-"/>
            </a:pPr>
            <a:r>
              <a:rPr lang="es-ES" sz="1000" dirty="0" smtClean="0"/>
              <a:t>Word2vec, Topic2Vec</a:t>
            </a:r>
          </a:p>
          <a:p>
            <a:pPr marL="285750" indent="-285750">
              <a:buFontTx/>
              <a:buChar char="-"/>
            </a:pPr>
            <a:r>
              <a:rPr lang="es-ES" sz="1000" dirty="0" smtClean="0"/>
              <a:t>Aprendizaje supervisado</a:t>
            </a:r>
          </a:p>
          <a:p>
            <a:pPr marL="285750" indent="-285750">
              <a:buFontTx/>
              <a:buChar char="-"/>
            </a:pPr>
            <a:endParaRPr lang="en-GB" sz="1100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4767928" y="35839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285028" y="3463866"/>
            <a:ext cx="2056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Prueba con bancos</a:t>
            </a:r>
            <a:endParaRPr lang="en-GB" sz="1000" dirty="0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80" y="-1"/>
            <a:ext cx="2959844" cy="1148435"/>
          </a:xfrm>
          <a:prstGeom prst="rect">
            <a:avLst/>
          </a:prstGeom>
        </p:spPr>
      </p:pic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385891"/>
              </p:ext>
            </p:extLst>
          </p:nvPr>
        </p:nvGraphicFramePr>
        <p:xfrm>
          <a:off x="5064686" y="1565909"/>
          <a:ext cx="2356725" cy="1005840"/>
        </p:xfrm>
        <a:graphic>
          <a:graphicData uri="http://schemas.openxmlformats.org/drawingml/2006/table">
            <a:tbl>
              <a:tblPr firstRow="1" bandRow="1">
                <a:tableStyleId>{2E493FD5-7C84-4D01-9CE1-1B13825B2783}</a:tableStyleId>
              </a:tblPr>
              <a:tblGrid>
                <a:gridCol w="785575"/>
                <a:gridCol w="785575"/>
                <a:gridCol w="785575"/>
              </a:tblGrid>
              <a:tr h="171586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Tópico 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Tópico 2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Tópico 3</a:t>
                      </a:r>
                      <a:endParaRPr lang="en-GB" sz="1050" dirty="0"/>
                    </a:p>
                  </a:txBody>
                  <a:tcPr/>
                </a:tc>
              </a:tr>
              <a:tr h="171586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/>
                        <a:t>76.9%</a:t>
                      </a:r>
                      <a:endParaRPr lang="en-GB" sz="105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9.52%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13.5%</a:t>
                      </a:r>
                      <a:endParaRPr lang="en-GB" sz="1050" dirty="0"/>
                    </a:p>
                  </a:txBody>
                  <a:tcPr/>
                </a:tc>
              </a:tr>
              <a:tr h="171586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10.7 %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/>
                        <a:t>85.1 %</a:t>
                      </a:r>
                      <a:endParaRPr lang="en-GB" sz="105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4.15 %</a:t>
                      </a:r>
                      <a:endParaRPr lang="en-GB" sz="1050" dirty="0"/>
                    </a:p>
                  </a:txBody>
                  <a:tcPr/>
                </a:tc>
              </a:tr>
              <a:tr h="171586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20.06%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7.34%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/>
                        <a:t>72.6%</a:t>
                      </a:r>
                      <a:endParaRPr lang="en-GB" sz="105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7812360" y="163564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488832" y="2007622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smtClean="0"/>
              <a:t>«Nuevo intento en 14 de agosto de lunes, 45dias sin App de BKN y parece que va para largo»</a:t>
            </a:r>
            <a:endParaRPr lang="en-GB" sz="6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7507440" y="1758757"/>
            <a:ext cx="147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smtClean="0"/>
              <a:t>«Estafa de banco </a:t>
            </a:r>
            <a:r>
              <a:rPr lang="es-ES" sz="600" dirty="0" err="1" smtClean="0"/>
              <a:t>Banco</a:t>
            </a:r>
            <a:r>
              <a:rPr lang="es-ES" sz="600" dirty="0" smtClean="0"/>
              <a:t> malo </a:t>
            </a:r>
            <a:r>
              <a:rPr lang="es-ES" sz="600" dirty="0" err="1" smtClean="0"/>
              <a:t>malo</a:t>
            </a:r>
            <a:r>
              <a:rPr lang="es-ES" sz="600" dirty="0" smtClean="0"/>
              <a:t>, de los peores que hay en </a:t>
            </a:r>
            <a:r>
              <a:rPr lang="es-ES" sz="600" dirty="0" err="1" smtClean="0"/>
              <a:t>espana</a:t>
            </a:r>
            <a:r>
              <a:rPr lang="es-ES" sz="600" dirty="0" smtClean="0"/>
              <a:t>…»</a:t>
            </a:r>
            <a:endParaRPr lang="en-GB" sz="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497156" y="2362043"/>
            <a:ext cx="147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smtClean="0"/>
              <a:t>«Sin duda la mejor aplicación bancaria </a:t>
            </a:r>
            <a:r>
              <a:rPr lang="es-ES" sz="600" dirty="0"/>
              <a:t>del momento</a:t>
            </a:r>
            <a:r>
              <a:rPr lang="es-ES" sz="600" dirty="0" smtClean="0"/>
              <a:t>»</a:t>
            </a:r>
            <a:endParaRPr lang="en-GB" sz="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4499992" y="1837898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Doc. 1</a:t>
            </a:r>
            <a:endParaRPr lang="en-GB" sz="8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499992" y="2062440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Doc. 2</a:t>
            </a:r>
            <a:endParaRPr lang="en-GB" sz="8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501128" y="2350163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Doc. 3</a:t>
            </a:r>
            <a:endParaRPr lang="en-GB" sz="800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00" y="1500856"/>
            <a:ext cx="8874260" cy="36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3" grpId="0" animBg="1"/>
      <p:bldP spid="14" grpId="0"/>
      <p:bldP spid="15" grpId="0"/>
      <p:bldP spid="18" grpId="0"/>
      <p:bldP spid="28" grpId="0"/>
      <p:bldP spid="39" grpId="0"/>
      <p:bldP spid="19" grpId="0"/>
      <p:bldP spid="2" grpId="0"/>
      <p:bldP spid="25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0" name="29 Rectángulo"/>
          <p:cNvSpPr/>
          <p:nvPr/>
        </p:nvSpPr>
        <p:spPr>
          <a:xfrm>
            <a:off x="6012160" y="1"/>
            <a:ext cx="2736304" cy="51640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Google Shape;245;p14"/>
          <p:cNvSpPr txBox="1">
            <a:spLocks noGrp="1"/>
          </p:cNvSpPr>
          <p:nvPr>
            <p:ph type="title"/>
          </p:nvPr>
        </p:nvSpPr>
        <p:spPr>
          <a:xfrm>
            <a:off x="322819" y="0"/>
            <a:ext cx="799288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C</a:t>
            </a:r>
            <a:r>
              <a:rPr lang="en" dirty="0" smtClean="0">
                <a:solidFill>
                  <a:schemeClr val="accent4"/>
                </a:solidFill>
              </a:rPr>
              <a:t>- </a:t>
            </a:r>
            <a:r>
              <a:rPr lang="en" dirty="0" smtClean="0">
                <a:solidFill>
                  <a:schemeClr val="accent4"/>
                </a:solidFill>
              </a:rPr>
              <a:t>Análisis de sentimiento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66" y="2355726"/>
            <a:ext cx="257047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27584" y="1104192"/>
            <a:ext cx="619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Vocabulario de términos positivos y negativos genéricos en Español + Vocabulario personalizado  </a:t>
            </a:r>
            <a:endParaRPr lang="en-GB" sz="9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989856" y="173807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Clasificados en Positivos / Negativos</a:t>
            </a:r>
            <a:endParaRPr lang="en-GB" sz="10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436096" y="1738075"/>
            <a:ext cx="3479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Clasificados en Positivos / Negativos en rango [-3 , 3]</a:t>
            </a:r>
            <a:endParaRPr lang="en-GB" sz="1000" dirty="0"/>
          </a:p>
        </p:txBody>
      </p:sp>
      <p:cxnSp>
        <p:nvCxnSpPr>
          <p:cNvPr id="14" name="13 Conector recto de flecha"/>
          <p:cNvCxnSpPr>
            <a:stCxn id="12" idx="2"/>
          </p:cNvCxnSpPr>
          <p:nvPr/>
        </p:nvCxnSpPr>
        <p:spPr>
          <a:xfrm flipH="1">
            <a:off x="3131840" y="1419622"/>
            <a:ext cx="792088" cy="318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283968" y="1419622"/>
            <a:ext cx="1008112" cy="318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" y="2009810"/>
            <a:ext cx="2347962" cy="30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56" y="2019266"/>
            <a:ext cx="2529831" cy="310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3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0" name="29 Rectángulo"/>
          <p:cNvSpPr/>
          <p:nvPr/>
        </p:nvSpPr>
        <p:spPr>
          <a:xfrm>
            <a:off x="6012160" y="20539"/>
            <a:ext cx="2736304" cy="51434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Google Shape;245;p14"/>
          <p:cNvSpPr txBox="1">
            <a:spLocks noGrp="1"/>
          </p:cNvSpPr>
          <p:nvPr>
            <p:ph type="title"/>
          </p:nvPr>
        </p:nvSpPr>
        <p:spPr>
          <a:xfrm>
            <a:off x="287524" y="339502"/>
            <a:ext cx="831692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D</a:t>
            </a:r>
            <a:r>
              <a:rPr lang="en" dirty="0" smtClean="0">
                <a:solidFill>
                  <a:schemeClr val="accent4"/>
                </a:solidFill>
              </a:rPr>
              <a:t>- </a:t>
            </a:r>
            <a:r>
              <a:rPr lang="en" dirty="0" smtClean="0">
                <a:solidFill>
                  <a:schemeClr val="accent4"/>
                </a:solidFill>
              </a:rPr>
              <a:t>Métodos supervisados. </a:t>
            </a:r>
            <a:br>
              <a:rPr lang="en" dirty="0" smtClean="0">
                <a:solidFill>
                  <a:schemeClr val="accent4"/>
                </a:solidFill>
              </a:rPr>
            </a:br>
            <a:r>
              <a:rPr lang="en" dirty="0">
                <a:solidFill>
                  <a:schemeClr val="accent4"/>
                </a:solidFill>
              </a:rPr>
              <a:t> </a:t>
            </a:r>
            <a:r>
              <a:rPr lang="en" dirty="0" smtClean="0">
                <a:solidFill>
                  <a:schemeClr val="accent4"/>
                </a:solidFill>
              </a:rPr>
              <a:t>    </a:t>
            </a:r>
            <a:r>
              <a:rPr lang="en" sz="2000" dirty="0" smtClean="0">
                <a:solidFill>
                  <a:schemeClr val="accent4"/>
                </a:solidFill>
              </a:rPr>
              <a:t>Prediciendo </a:t>
            </a:r>
            <a:r>
              <a:rPr lang="en" sz="2000" dirty="0" smtClean="0">
                <a:solidFill>
                  <a:schemeClr val="accent4"/>
                </a:solidFill>
              </a:rPr>
              <a:t>las estrellas de valoración con cada comentario</a:t>
            </a:r>
            <a:endParaRPr sz="2000" dirty="0">
              <a:solidFill>
                <a:schemeClr val="accent4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90699"/>
              </p:ext>
            </p:extLst>
          </p:nvPr>
        </p:nvGraphicFramePr>
        <p:xfrm>
          <a:off x="204192" y="2537698"/>
          <a:ext cx="6096000" cy="2372360"/>
        </p:xfrm>
        <a:graphic>
          <a:graphicData uri="http://schemas.openxmlformats.org/drawingml/2006/table">
            <a:tbl>
              <a:tblPr firstRow="1" bandRow="1">
                <a:tableStyleId>{2E493FD5-7C84-4D01-9CE1-1B13825B2783}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Prediccion</a:t>
                      </a:r>
                      <a:r>
                        <a:rPr lang="es-ES" dirty="0" smtClean="0"/>
                        <a:t>/Real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19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22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144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6" y="3082461"/>
            <a:ext cx="2714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5" y="3442501"/>
            <a:ext cx="2714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9" y="3874549"/>
            <a:ext cx="2714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9" y="4234589"/>
            <a:ext cx="2714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2" y="4594629"/>
            <a:ext cx="2714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17" y="2578405"/>
            <a:ext cx="2714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40" y="2578405"/>
            <a:ext cx="2714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60" y="2578405"/>
            <a:ext cx="2714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72" y="2578405"/>
            <a:ext cx="2714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84" y="2578405"/>
            <a:ext cx="2714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660232" y="3926812"/>
            <a:ext cx="172819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Accuracy</a:t>
            </a:r>
            <a:r>
              <a:rPr lang="es-ES" dirty="0" smtClean="0"/>
              <a:t> = 73.99%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494210" y="1645518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¿Podremos con una matriz tan dispersa hacer un modelo que aprenda las valoraciones?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779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0" name="29 Rectángulo"/>
          <p:cNvSpPr/>
          <p:nvPr/>
        </p:nvSpPr>
        <p:spPr>
          <a:xfrm>
            <a:off x="6012160" y="20539"/>
            <a:ext cx="2736304" cy="51434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Google Shape;245;p14"/>
          <p:cNvSpPr txBox="1">
            <a:spLocks noGrp="1"/>
          </p:cNvSpPr>
          <p:nvPr>
            <p:ph type="title"/>
          </p:nvPr>
        </p:nvSpPr>
        <p:spPr>
          <a:xfrm>
            <a:off x="287524" y="339502"/>
            <a:ext cx="831692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CONCLUSIONES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899592" y="1419622"/>
            <a:ext cx="68407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Pese a la dificultad de tratar con datos reales especialmente complejos hemos conseguido: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sz="1200" dirty="0" smtClean="0"/>
              <a:t>Con un sencillo y buen </a:t>
            </a:r>
            <a:r>
              <a:rPr lang="es-ES" sz="1200" b="1" dirty="0" err="1" smtClean="0"/>
              <a:t>preprocesado</a:t>
            </a:r>
            <a:r>
              <a:rPr lang="es-ES" sz="1200" dirty="0" smtClean="0"/>
              <a:t> limpiar los documentos de manera exitosa. Hemos discutido diferentes enfoques a la hora de llevar a cabo una tarea tan abierta.</a:t>
            </a:r>
          </a:p>
          <a:p>
            <a:pPr marL="285750" indent="-285750">
              <a:buFontTx/>
              <a:buChar char="-"/>
            </a:pPr>
            <a:endParaRPr lang="es-ES" sz="1200" dirty="0" smtClean="0"/>
          </a:p>
          <a:p>
            <a:pPr marL="285750" indent="-285750">
              <a:buFontTx/>
              <a:buChar char="-"/>
            </a:pPr>
            <a:endParaRPr lang="es-ES" sz="1200" dirty="0"/>
          </a:p>
          <a:p>
            <a:pPr marL="285750" indent="-285750">
              <a:buFontTx/>
              <a:buChar char="-"/>
            </a:pPr>
            <a:r>
              <a:rPr lang="es-ES" sz="1200" dirty="0" smtClean="0"/>
              <a:t>Se han encontrada de manera no supervisada los </a:t>
            </a:r>
            <a:r>
              <a:rPr lang="es-ES" sz="1200" b="1" dirty="0" smtClean="0"/>
              <a:t>tópicos</a:t>
            </a:r>
            <a:r>
              <a:rPr lang="es-ES" sz="1200" dirty="0" smtClean="0"/>
              <a:t> que estructuran los documentos. </a:t>
            </a:r>
          </a:p>
          <a:p>
            <a:pPr marL="285750" indent="-285750">
              <a:buFontTx/>
              <a:buChar char="-"/>
            </a:pPr>
            <a:endParaRPr lang="es-ES" sz="1200" dirty="0" smtClean="0"/>
          </a:p>
          <a:p>
            <a:pPr marL="285750" indent="-285750">
              <a:buFontTx/>
              <a:buChar char="-"/>
            </a:pPr>
            <a:endParaRPr lang="es-ES" sz="1200" dirty="0"/>
          </a:p>
          <a:p>
            <a:pPr marL="285750" indent="-285750">
              <a:buFontTx/>
              <a:buChar char="-"/>
            </a:pPr>
            <a:r>
              <a:rPr lang="es-ES" sz="1200" dirty="0" smtClean="0"/>
              <a:t>El enfoque supervisado ha sido más problemático, modelando aceptablemente el rating en estrellas basado en los comentarios aunque fallando en la clasificación por departamento.</a:t>
            </a:r>
            <a:endParaRPr lang="es-ES" sz="1200" dirty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"/>
          <p:cNvSpPr txBox="1">
            <a:spLocks noGrp="1"/>
          </p:cNvSpPr>
          <p:nvPr>
            <p:ph type="ctrTitle" idx="4294967295"/>
          </p:nvPr>
        </p:nvSpPr>
        <p:spPr>
          <a:xfrm>
            <a:off x="611560" y="771550"/>
            <a:ext cx="331236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accent4"/>
                </a:solidFill>
              </a:rPr>
              <a:t>¡Muchas</a:t>
            </a:r>
            <a:br>
              <a:rPr lang="en" sz="5400" dirty="0" smtClean="0">
                <a:solidFill>
                  <a:schemeClr val="accent4"/>
                </a:solidFill>
              </a:rPr>
            </a:br>
            <a:r>
              <a:rPr lang="en" sz="5400" dirty="0" smtClean="0">
                <a:solidFill>
                  <a:schemeClr val="accent4"/>
                </a:solidFill>
              </a:rPr>
              <a:t>gracias!</a:t>
            </a:r>
            <a:endParaRPr sz="5400" dirty="0">
              <a:solidFill>
                <a:schemeClr val="accent4"/>
              </a:solidFill>
            </a:endParaRPr>
          </a:p>
        </p:txBody>
      </p:sp>
      <p:sp>
        <p:nvSpPr>
          <p:cNvPr id="485" name="Google Shape;485;p36"/>
          <p:cNvSpPr txBox="1">
            <a:spLocks noGrp="1"/>
          </p:cNvSpPr>
          <p:nvPr>
            <p:ph type="body" idx="4294967295"/>
          </p:nvPr>
        </p:nvSpPr>
        <p:spPr>
          <a:xfrm>
            <a:off x="107504" y="2859782"/>
            <a:ext cx="48639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Carlos Vecina Tebar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/>
              <a:t>Contacto:</a:t>
            </a:r>
            <a:endParaRPr sz="1800" dirty="0"/>
          </a:p>
          <a:p>
            <a:pPr marL="0" lvl="0" indent="0">
              <a:buNone/>
            </a:pPr>
            <a:r>
              <a:rPr lang="en-GB" sz="1800" dirty="0">
                <a:solidFill>
                  <a:schemeClr val="accent4"/>
                </a:solidFill>
                <a:hlinkClick r:id="rId3"/>
              </a:rPr>
              <a:t>https://</a:t>
            </a:r>
            <a:r>
              <a:rPr lang="en-GB" sz="1800" dirty="0" smtClean="0">
                <a:solidFill>
                  <a:schemeClr val="accent4"/>
                </a:solidFill>
                <a:hlinkClick r:id="rId3"/>
              </a:rPr>
              <a:t>github.com/CarlosVecina/TextCRM</a:t>
            </a:r>
            <a:endParaRPr lang="en-GB" sz="1800" dirty="0" smtClean="0">
              <a:solidFill>
                <a:schemeClr val="accent4"/>
              </a:solidFill>
            </a:endParaRPr>
          </a:p>
          <a:p>
            <a:pPr marL="0" lvl="0" indent="0">
              <a:buNone/>
            </a:pPr>
            <a:r>
              <a:rPr lang="en-GB" sz="1800" dirty="0">
                <a:solidFill>
                  <a:schemeClr val="accent4"/>
                </a:solidFill>
                <a:hlinkClick r:id="rId4"/>
              </a:rPr>
              <a:t>https://www.linkedin.com/in/carlos-vecina</a:t>
            </a:r>
            <a:r>
              <a:rPr lang="en-GB" sz="1800" dirty="0">
                <a:hlinkClick r:id="rId4"/>
              </a:rPr>
              <a:t>/</a:t>
            </a:r>
            <a:endParaRPr sz="1800" dirty="0"/>
          </a:p>
        </p:txBody>
      </p:sp>
      <p:sp>
        <p:nvSpPr>
          <p:cNvPr id="486" name="Google Shape;486;p3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91630"/>
            <a:ext cx="2366516" cy="2366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4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572000" y="-7151"/>
            <a:ext cx="4572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Rectángulo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4" name="Google Shape;254;p15"/>
          <p:cNvSpPr txBox="1">
            <a:spLocks noGrp="1"/>
          </p:cNvSpPr>
          <p:nvPr>
            <p:ph type="ctrTitle" idx="4294967295"/>
          </p:nvPr>
        </p:nvSpPr>
        <p:spPr>
          <a:xfrm>
            <a:off x="971600" y="411510"/>
            <a:ext cx="3297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bg1"/>
                </a:solidFill>
              </a:rPr>
              <a:t>Í</a:t>
            </a:r>
            <a:r>
              <a:rPr lang="en" sz="6000" dirty="0" smtClean="0">
                <a:solidFill>
                  <a:schemeClr val="bg1"/>
                </a:solidFill>
              </a:rPr>
              <a:t>ndice</a:t>
            </a:r>
            <a:endParaRPr sz="6000" dirty="0">
              <a:solidFill>
                <a:schemeClr val="bg1"/>
              </a:solidFill>
            </a:endParaRPr>
          </a:p>
        </p:txBody>
      </p:sp>
      <p:sp>
        <p:nvSpPr>
          <p:cNvPr id="255" name="Google Shape;255;p15"/>
          <p:cNvSpPr txBox="1">
            <a:spLocks noGrp="1"/>
          </p:cNvSpPr>
          <p:nvPr>
            <p:ph type="subTitle" idx="4294967295"/>
          </p:nvPr>
        </p:nvSpPr>
        <p:spPr>
          <a:xfrm>
            <a:off x="4805772" y="771550"/>
            <a:ext cx="4104456" cy="31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ClrTx/>
              <a:buAutoNum type="arabicPeriod"/>
            </a:pPr>
            <a:r>
              <a:rPr lang="es-ES" b="1" dirty="0" smtClean="0"/>
              <a:t>Proyectos </a:t>
            </a:r>
            <a:r>
              <a:rPr lang="es-ES" b="1" dirty="0" smtClean="0"/>
              <a:t>reales de Text </a:t>
            </a:r>
            <a:r>
              <a:rPr lang="es-ES" b="1" dirty="0" err="1" smtClean="0"/>
              <a:t>Mining</a:t>
            </a:r>
            <a:r>
              <a:rPr lang="es-ES" b="1" dirty="0" smtClean="0"/>
              <a:t>. </a:t>
            </a:r>
            <a:endParaRPr lang="es-ES" b="1" dirty="0" smtClean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s-ES" sz="600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100" b="1" dirty="0" smtClean="0">
                <a:solidFill>
                  <a:schemeClr val="accent4"/>
                </a:solidFill>
              </a:rPr>
              <a:t>                  ¿Cómo puede aportar valor en nuestro CRM?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ES"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b="1" dirty="0"/>
              <a:t>2</a:t>
            </a:r>
            <a:r>
              <a:rPr lang="es-ES" b="1" dirty="0" smtClean="0"/>
              <a:t>.  </a:t>
            </a:r>
            <a:r>
              <a:rPr lang="es-ES" b="1" dirty="0" smtClean="0"/>
              <a:t>Caso de uso: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b="1" dirty="0" smtClean="0">
                <a:solidFill>
                  <a:schemeClr val="accent4"/>
                </a:solidFill>
              </a:rPr>
              <a:t>Analizando los comentarios de usuarios en las </a:t>
            </a:r>
            <a:r>
              <a:rPr lang="es-ES" b="1" dirty="0" err="1" smtClean="0">
                <a:solidFill>
                  <a:schemeClr val="accent4"/>
                </a:solidFill>
              </a:rPr>
              <a:t>APPs</a:t>
            </a:r>
            <a:r>
              <a:rPr lang="es-ES" b="1" dirty="0" smtClean="0">
                <a:solidFill>
                  <a:schemeClr val="accent4"/>
                </a:solidFill>
              </a:rPr>
              <a:t> bancarias españolas.</a:t>
            </a:r>
            <a:endParaRPr lang="es-ES" b="1" dirty="0">
              <a:solidFill>
                <a:schemeClr val="accent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9177"/>
            <a:ext cx="3816424" cy="14524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7584" y="381994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5B0FE"/>
              </a:buClr>
              <a:buSzPts val="3000"/>
            </a:pPr>
            <a:r>
              <a:rPr lang="es-ES" sz="1200" b="1" dirty="0" err="1">
                <a:solidFill>
                  <a:schemeClr val="bg1"/>
                </a:solidFill>
                <a:latin typeface="Miriam Libre"/>
                <a:ea typeface="Miriam Libre"/>
                <a:cs typeface="Miriam Libre"/>
                <a:sym typeface="Miriam Libre"/>
              </a:rPr>
              <a:t>Surfing</a:t>
            </a:r>
            <a:r>
              <a:rPr lang="es-ES" sz="1200" b="1" dirty="0">
                <a:solidFill>
                  <a:schemeClr val="bg1"/>
                </a:solidFill>
                <a:latin typeface="Miriam Libre"/>
                <a:ea typeface="Miriam Libre"/>
                <a:cs typeface="Miriam Libre"/>
                <a:sym typeface="Miriam Libre"/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latin typeface="Miriam Libre"/>
                <a:ea typeface="Miriam Libre"/>
                <a:cs typeface="Miriam Libre"/>
                <a:sym typeface="Miriam Libre"/>
              </a:rPr>
              <a:t>the</a:t>
            </a:r>
            <a:r>
              <a:rPr lang="es-ES" sz="1200" b="1" dirty="0">
                <a:solidFill>
                  <a:schemeClr val="bg1"/>
                </a:solidFill>
                <a:latin typeface="Miriam Libre"/>
                <a:ea typeface="Miriam Libre"/>
                <a:cs typeface="Miriam Libre"/>
                <a:sym typeface="Miriam Libre"/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  <a:latin typeface="Miriam Libre"/>
                <a:ea typeface="Miriam Libre"/>
                <a:cs typeface="Miriam Libre"/>
                <a:sym typeface="Miriam Libre"/>
              </a:rPr>
              <a:t>buzzwords</a:t>
            </a:r>
            <a:r>
              <a:rPr lang="es-ES" sz="1200" b="1" dirty="0" smtClean="0">
                <a:solidFill>
                  <a:schemeClr val="bg1"/>
                </a:solidFill>
                <a:latin typeface="Miriam Libre"/>
                <a:ea typeface="Miriam Libre"/>
                <a:cs typeface="Miriam Libre"/>
                <a:sym typeface="Miriam Libre"/>
              </a:rPr>
              <a:t> wave,</a:t>
            </a:r>
          </a:p>
          <a:p>
            <a:pPr algn="ctr">
              <a:buClr>
                <a:srgbClr val="A5B0FE"/>
              </a:buClr>
              <a:buSzPts val="3000"/>
            </a:pPr>
            <a:r>
              <a:rPr lang="en-GB" sz="1200" b="1" dirty="0">
                <a:solidFill>
                  <a:schemeClr val="bg1"/>
                </a:solidFill>
                <a:latin typeface="Miriam Libre"/>
                <a:ea typeface="Miriam Libre"/>
                <a:cs typeface="Miriam Libre"/>
                <a:sym typeface="Miriam Libre"/>
              </a:rPr>
              <a:t>getting </a:t>
            </a:r>
            <a:r>
              <a:rPr lang="en-GB" sz="1200" b="1" dirty="0" smtClean="0">
                <a:solidFill>
                  <a:schemeClr val="bg1"/>
                </a:solidFill>
                <a:latin typeface="Miriam Libre"/>
                <a:ea typeface="Miriam Libre"/>
                <a:cs typeface="Miriam Libre"/>
                <a:sym typeface="Miriam Libre"/>
              </a:rPr>
              <a:t>real insights</a:t>
            </a:r>
            <a:endParaRPr lang="en-GB" sz="1200" b="1" dirty="0">
              <a:solidFill>
                <a:schemeClr val="bg1"/>
              </a:solidFill>
              <a:latin typeface="Miriam Libre"/>
              <a:ea typeface="Miriam Libre"/>
              <a:cs typeface="Miriam Libre"/>
              <a:sym typeface="Miriam Libre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1.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PROYECTOS REALES DE TEXT MINING</a:t>
            </a:r>
            <a:endParaRPr dirty="0"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</a:t>
            </a:r>
            <a:r>
              <a:rPr lang="en-GB" dirty="0" err="1" smtClean="0"/>
              <a:t>Cómo</a:t>
            </a:r>
            <a:r>
              <a:rPr lang="en" dirty="0"/>
              <a:t> </a:t>
            </a:r>
            <a:r>
              <a:rPr lang="en" dirty="0" smtClean="0"/>
              <a:t>puede aportar valor en nuestro CRM?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72000" y="-7151"/>
            <a:ext cx="4572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grafico hacia arriba 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63" y="682381"/>
            <a:ext cx="5164540" cy="37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478721" y="4667466"/>
            <a:ext cx="25699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Otros usos importantes más alejados del </a:t>
            </a:r>
            <a:r>
              <a:rPr lang="es-ES" sz="900" dirty="0" smtClean="0"/>
              <a:t>CRM</a:t>
            </a:r>
            <a:endParaRPr lang="en-GB" sz="9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64160" y="2059314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s-ES" sz="800" dirty="0" err="1" smtClean="0">
                <a:solidFill>
                  <a:schemeClr val="accent4">
                    <a:lumMod val="50000"/>
                  </a:schemeClr>
                </a:solidFill>
              </a:rPr>
              <a:t>Chatbot</a:t>
            </a:r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 recomendaciones</a:t>
            </a:r>
            <a:endParaRPr lang="en-GB" sz="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64160" y="1816352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s-ES" sz="800" dirty="0" err="1" smtClean="0">
                <a:solidFill>
                  <a:schemeClr val="accent4">
                    <a:lumMod val="50000"/>
                  </a:schemeClr>
                </a:solidFill>
              </a:rPr>
              <a:t>Chatbot</a:t>
            </a:r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 reclamaciones</a:t>
            </a:r>
            <a:endParaRPr lang="en-GB" sz="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63688" y="3439943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Análisis </a:t>
            </a:r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de reclamaciones</a:t>
            </a:r>
            <a:endParaRPr lang="en-GB" sz="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763688" y="373848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- Filtrado </a:t>
            </a:r>
            <a:r>
              <a:rPr lang="es-ES" sz="800" dirty="0">
                <a:solidFill>
                  <a:schemeClr val="accent4">
                    <a:lumMod val="50000"/>
                  </a:schemeClr>
                </a:solidFill>
              </a:rPr>
              <a:t>de emails y </a:t>
            </a:r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redirección al responsable</a:t>
            </a:r>
            <a:endParaRPr lang="en-GB" sz="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940152" y="975079"/>
            <a:ext cx="24899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Modelos </a:t>
            </a:r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de abandono</a:t>
            </a:r>
            <a:endParaRPr lang="en-GB" sz="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943520" y="1206575"/>
            <a:ext cx="2489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Modelos de </a:t>
            </a:r>
            <a:r>
              <a:rPr lang="es-ES" sz="800" i="1" dirty="0" err="1" smtClean="0">
                <a:solidFill>
                  <a:schemeClr val="accent4">
                    <a:lumMod val="50000"/>
                  </a:schemeClr>
                </a:solidFill>
              </a:rPr>
              <a:t>pricing</a:t>
            </a:r>
            <a:r>
              <a:rPr lang="es-ES" sz="8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comprendiendo elasticidades, </a:t>
            </a:r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segmentos de </a:t>
            </a:r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clientes…</a:t>
            </a:r>
            <a:endParaRPr lang="es-ES" sz="8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>
            <a:off x="3275856" y="478288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3986621" y="4528966"/>
            <a:ext cx="384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ES" sz="900" dirty="0" smtClean="0"/>
              <a:t>Estrategias de </a:t>
            </a:r>
            <a:r>
              <a:rPr lang="es-ES" sz="900" dirty="0" smtClean="0"/>
              <a:t>inversión</a:t>
            </a:r>
          </a:p>
          <a:p>
            <a:pPr marL="171450" indent="-171450">
              <a:buFontTx/>
              <a:buChar char="-"/>
            </a:pPr>
            <a:r>
              <a:rPr lang="es-ES" sz="900" dirty="0" smtClean="0"/>
              <a:t>Procesos de </a:t>
            </a:r>
            <a:r>
              <a:rPr lang="es-ES" sz="900" dirty="0" err="1" smtClean="0"/>
              <a:t>selecci</a:t>
            </a:r>
            <a:r>
              <a:rPr lang="en-GB" sz="900" dirty="0" err="1" smtClean="0"/>
              <a:t>ón</a:t>
            </a:r>
            <a:r>
              <a:rPr lang="en-GB" sz="900" dirty="0" smtClean="0"/>
              <a:t> en RRHH</a:t>
            </a:r>
          </a:p>
          <a:p>
            <a:pPr marL="171450" indent="-171450">
              <a:buFontTx/>
              <a:buChar char="-"/>
            </a:pPr>
            <a:r>
              <a:rPr lang="es-ES" sz="900" dirty="0" smtClean="0"/>
              <a:t>Detección y captación de clientes </a:t>
            </a:r>
            <a:r>
              <a:rPr lang="es-ES" sz="900" dirty="0" smtClean="0"/>
              <a:t>potenciales</a:t>
            </a:r>
          </a:p>
          <a:p>
            <a:pPr marL="171450" indent="-171450">
              <a:buFontTx/>
              <a:buChar char="-"/>
            </a:pPr>
            <a:r>
              <a:rPr lang="es-ES" sz="900" dirty="0" smtClean="0"/>
              <a:t>…</a:t>
            </a:r>
            <a:endParaRPr lang="es-ES" sz="900" dirty="0" smtClean="0"/>
          </a:p>
        </p:txBody>
      </p:sp>
      <p:sp>
        <p:nvSpPr>
          <p:cNvPr id="32" name="31 CuadroTexto"/>
          <p:cNvSpPr txBox="1"/>
          <p:nvPr/>
        </p:nvSpPr>
        <p:spPr>
          <a:xfrm>
            <a:off x="5076056" y="288318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Lanzamiento de </a:t>
            </a:r>
            <a:r>
              <a:rPr lang="es-ES" sz="800" dirty="0" smtClean="0">
                <a:solidFill>
                  <a:schemeClr val="accent4">
                    <a:lumMod val="50000"/>
                  </a:schemeClr>
                </a:solidFill>
              </a:rPr>
              <a:t>productos, promociones, comunicaciones con la empresa…</a:t>
            </a:r>
          </a:p>
        </p:txBody>
      </p:sp>
      <p:sp>
        <p:nvSpPr>
          <p:cNvPr id="33" name="Google Shape;316;p22"/>
          <p:cNvSpPr txBox="1">
            <a:spLocks/>
          </p:cNvSpPr>
          <p:nvPr/>
        </p:nvSpPr>
        <p:spPr>
          <a:xfrm>
            <a:off x="2054376" y="-236562"/>
            <a:ext cx="628413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r>
              <a:rPr lang="en-GB" sz="2800" dirty="0" err="1" smtClean="0">
                <a:solidFill>
                  <a:schemeClr val="accent4"/>
                </a:solidFill>
              </a:rPr>
              <a:t>Proyectos</a:t>
            </a:r>
            <a:r>
              <a:rPr lang="en-GB" sz="2800" dirty="0" smtClean="0">
                <a:solidFill>
                  <a:schemeClr val="accent4"/>
                </a:solidFill>
              </a:rPr>
              <a:t> de Text Mining</a:t>
            </a:r>
            <a:endParaRPr lang="en-GB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626350" y="1384094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2</a:t>
            </a:r>
            <a:r>
              <a:rPr lang="en" b="1" dirty="0" smtClean="0"/>
              <a:t>.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CASO DE USO</a:t>
            </a:r>
            <a:br>
              <a:rPr lang="en" dirty="0" smtClean="0"/>
            </a:br>
            <a:endParaRPr dirty="0"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771800" y="1851670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</a:pPr>
            <a:r>
              <a:rPr lang="es-ES" dirty="0">
                <a:solidFill>
                  <a:schemeClr val="bg1"/>
                </a:solidFill>
              </a:rPr>
              <a:t>Analizando los comentarios de usuarios en las </a:t>
            </a:r>
            <a:r>
              <a:rPr lang="es-ES" dirty="0" err="1">
                <a:solidFill>
                  <a:schemeClr val="bg1"/>
                </a:solidFill>
              </a:rPr>
              <a:t>APPs</a:t>
            </a:r>
            <a:r>
              <a:rPr lang="es-ES" dirty="0">
                <a:solidFill>
                  <a:schemeClr val="bg1"/>
                </a:solidFill>
              </a:rPr>
              <a:t> bancarias españolas.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637174"/>
            <a:ext cx="44084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19" y="3972409"/>
            <a:ext cx="44084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6084168" y="0"/>
            <a:ext cx="2808312" cy="5143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2 CuadroTexto"/>
          <p:cNvSpPr txBox="1"/>
          <p:nvPr/>
        </p:nvSpPr>
        <p:spPr>
          <a:xfrm>
            <a:off x="205786" y="1614414"/>
            <a:ext cx="4392488" cy="2893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4"/>
                </a:solidFill>
              </a:rPr>
              <a:t> </a:t>
            </a:r>
            <a:endParaRPr lang="es-ES" dirty="0" smtClean="0">
              <a:solidFill>
                <a:schemeClr val="accent4"/>
              </a:solidFill>
            </a:endParaRPr>
          </a:p>
          <a:p>
            <a:endParaRPr lang="es-ES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Tx/>
              <a:buChar char="-"/>
            </a:pPr>
            <a:r>
              <a:rPr lang="es-ES" dirty="0">
                <a:solidFill>
                  <a:schemeClr val="accent4"/>
                </a:solidFill>
              </a:rPr>
              <a:t>Formulación de </a:t>
            </a:r>
            <a:r>
              <a:rPr lang="es-ES" dirty="0" smtClean="0">
                <a:solidFill>
                  <a:schemeClr val="accent4"/>
                </a:solidFill>
              </a:rPr>
              <a:t>objetivos:</a:t>
            </a:r>
          </a:p>
          <a:p>
            <a:pPr marL="285750" indent="-285750">
              <a:buClr>
                <a:schemeClr val="accent4"/>
              </a:buClr>
              <a:buFontTx/>
              <a:buChar char="-"/>
            </a:pPr>
            <a:endParaRPr lang="es-ES" dirty="0" smtClean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Tx/>
              <a:buChar char="-"/>
            </a:pPr>
            <a:endParaRPr lang="es-ES" dirty="0" smtClean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Tx/>
              <a:buChar char="-"/>
            </a:pPr>
            <a:endParaRPr lang="es-ES" dirty="0" smtClean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Tx/>
              <a:buChar char="-"/>
            </a:pPr>
            <a:endParaRPr lang="es-ES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Tx/>
              <a:buChar char="-"/>
            </a:pPr>
            <a:r>
              <a:rPr lang="es-ES" dirty="0">
                <a:solidFill>
                  <a:schemeClr val="accent4"/>
                </a:solidFill>
              </a:rPr>
              <a:t>Herramientas a </a:t>
            </a:r>
            <a:r>
              <a:rPr lang="es-ES" dirty="0" smtClean="0">
                <a:solidFill>
                  <a:schemeClr val="accent4"/>
                </a:solidFill>
              </a:rPr>
              <a:t>usar</a:t>
            </a:r>
          </a:p>
          <a:p>
            <a:pPr>
              <a:buClr>
                <a:schemeClr val="accent4"/>
              </a:buClr>
            </a:pPr>
            <a:endParaRPr lang="es-ES" dirty="0" smtClean="0">
              <a:solidFill>
                <a:schemeClr val="accent4"/>
              </a:solidFill>
            </a:endParaRPr>
          </a:p>
          <a:p>
            <a:pPr>
              <a:buClr>
                <a:schemeClr val="accent4"/>
              </a:buClr>
            </a:pPr>
            <a:endParaRPr lang="es-ES" dirty="0" smtClean="0">
              <a:solidFill>
                <a:schemeClr val="accent4"/>
              </a:solidFill>
            </a:endParaRPr>
          </a:p>
          <a:p>
            <a:pPr>
              <a:buClr>
                <a:schemeClr val="accent4"/>
              </a:buClr>
            </a:pPr>
            <a:endParaRPr lang="es-ES" dirty="0" smtClean="0">
              <a:solidFill>
                <a:schemeClr val="accent4"/>
              </a:solidFill>
            </a:endParaRPr>
          </a:p>
          <a:p>
            <a:pPr>
              <a:buClr>
                <a:schemeClr val="accent4"/>
              </a:buClr>
            </a:pPr>
            <a:endParaRPr lang="es-ES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Tx/>
              <a:buChar char="-"/>
            </a:pPr>
            <a:r>
              <a:rPr lang="es-ES" dirty="0">
                <a:solidFill>
                  <a:schemeClr val="accent4"/>
                </a:solidFill>
              </a:rPr>
              <a:t>Obtención de los datos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21152" y="1203596"/>
            <a:ext cx="1080120" cy="3528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Google Shape;31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16" name="Google Shape;316;p22"/>
          <p:cNvSpPr txBox="1">
            <a:spLocks noGrp="1"/>
          </p:cNvSpPr>
          <p:nvPr>
            <p:ph type="title" idx="4294967295"/>
          </p:nvPr>
        </p:nvSpPr>
        <p:spPr>
          <a:xfrm>
            <a:off x="448960" y="123478"/>
            <a:ext cx="4392488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Pasos previos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67" y="2526506"/>
            <a:ext cx="502930" cy="46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05" y="3040040"/>
            <a:ext cx="539782" cy="46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34" y="3040040"/>
            <a:ext cx="599925" cy="4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48" y="2724984"/>
            <a:ext cx="312557" cy="29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941040" y="2643758"/>
            <a:ext cx="1535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Paquetes R:</a:t>
            </a:r>
          </a:p>
          <a:p>
            <a:pPr marL="285750" indent="-285750">
              <a:buFontTx/>
              <a:buChar char="-"/>
            </a:pPr>
            <a:r>
              <a:rPr lang="es-ES" sz="800" dirty="0" smtClean="0"/>
              <a:t>Tm</a:t>
            </a:r>
          </a:p>
          <a:p>
            <a:pPr marL="285750" indent="-285750">
              <a:buFontTx/>
              <a:buChar char="-"/>
            </a:pPr>
            <a:r>
              <a:rPr lang="es-ES" sz="800" dirty="0" err="1" smtClean="0"/>
              <a:t>Tidytext</a:t>
            </a:r>
            <a:endParaRPr lang="es-ES" sz="800" dirty="0" smtClean="0"/>
          </a:p>
          <a:p>
            <a:pPr marL="285750" indent="-285750">
              <a:buFontTx/>
              <a:buChar char="-"/>
            </a:pPr>
            <a:r>
              <a:rPr lang="es-ES" sz="800" dirty="0" err="1" smtClean="0"/>
              <a:t>Wordcloud</a:t>
            </a:r>
            <a:endParaRPr lang="es-ES" sz="800" dirty="0" smtClean="0"/>
          </a:p>
          <a:p>
            <a:pPr marL="285750" indent="-285750">
              <a:buFontTx/>
              <a:buChar char="-"/>
            </a:pPr>
            <a:r>
              <a:rPr lang="es-ES" sz="800" dirty="0" err="1" smtClean="0"/>
              <a:t>Fpc</a:t>
            </a:r>
            <a:endParaRPr lang="es-ES" sz="800" dirty="0" smtClean="0"/>
          </a:p>
          <a:p>
            <a:pPr marL="285750" indent="-285750">
              <a:buFontTx/>
              <a:buChar char="-"/>
            </a:pPr>
            <a:r>
              <a:rPr lang="es-ES" sz="800" dirty="0" err="1" smtClean="0"/>
              <a:t>Cluster</a:t>
            </a:r>
            <a:endParaRPr lang="es-ES" sz="800" dirty="0" smtClean="0"/>
          </a:p>
          <a:p>
            <a:pPr marL="285750" indent="-285750">
              <a:buFontTx/>
              <a:buChar char="-"/>
            </a:pPr>
            <a:r>
              <a:rPr lang="es-ES" sz="800" dirty="0" smtClean="0"/>
              <a:t>Ggplot2</a:t>
            </a:r>
          </a:p>
          <a:p>
            <a:pPr marL="285750" indent="-285750">
              <a:buFontTx/>
              <a:buChar char="-"/>
            </a:pPr>
            <a:r>
              <a:rPr lang="es-ES" sz="800" dirty="0" smtClean="0"/>
              <a:t>….</a:t>
            </a:r>
            <a:endParaRPr lang="es-ES" sz="800" dirty="0" smtClean="0"/>
          </a:p>
        </p:txBody>
      </p:sp>
      <p:cxnSp>
        <p:nvCxnSpPr>
          <p:cNvPr id="10" name="9 Conector angular"/>
          <p:cNvCxnSpPr/>
          <p:nvPr/>
        </p:nvCxnSpPr>
        <p:spPr>
          <a:xfrm flipV="1">
            <a:off x="2671478" y="1830438"/>
            <a:ext cx="1656184" cy="3600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499570" y="2190478"/>
            <a:ext cx="8280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327662" y="1686422"/>
            <a:ext cx="387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Empresariales:     - Monitorización de la APP y de la competencia</a:t>
            </a:r>
          </a:p>
          <a:p>
            <a:r>
              <a:rPr lang="es-ES" sz="900" dirty="0" smtClean="0"/>
              <a:t>	- Sistemas de alertas y reportes</a:t>
            </a:r>
            <a:endParaRPr lang="en-GB" sz="9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327662" y="2055754"/>
            <a:ext cx="47351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Investigadores:     - Pre-procesamiento de textos especialmente problemáticos	-  Modelización no </a:t>
            </a:r>
            <a:r>
              <a:rPr lang="es-ES" sz="900" dirty="0" smtClean="0"/>
              <a:t>supervisada en documentos </a:t>
            </a:r>
            <a:r>
              <a:rPr lang="es-ES" sz="900" dirty="0" smtClean="0"/>
              <a:t>de reducida </a:t>
            </a:r>
            <a:r>
              <a:rPr lang="es-ES" sz="900" dirty="0" smtClean="0"/>
              <a:t>extensión.</a:t>
            </a:r>
            <a:endParaRPr lang="es-ES" sz="900" dirty="0" smtClean="0"/>
          </a:p>
          <a:p>
            <a:r>
              <a:rPr lang="es-ES" sz="900" dirty="0"/>
              <a:t>	</a:t>
            </a:r>
            <a:r>
              <a:rPr lang="es-ES" sz="900" dirty="0" smtClean="0"/>
              <a:t>-  Modelización supervisada con observaciones sin clasificar.</a:t>
            </a:r>
            <a:endParaRPr lang="en-GB" sz="900" dirty="0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2671478" y="4371950"/>
            <a:ext cx="14373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461212" y="4118034"/>
            <a:ext cx="3312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 smtClean="0"/>
              <a:t>Scrapeo</a:t>
            </a:r>
            <a:r>
              <a:rPr lang="es-ES" sz="900" dirty="0" smtClean="0"/>
              <a:t> de Google Play y montado una </a:t>
            </a:r>
            <a:r>
              <a:rPr lang="es-ES" sz="900" dirty="0" err="1" smtClean="0"/>
              <a:t>Restful</a:t>
            </a:r>
            <a:r>
              <a:rPr lang="es-ES" sz="900" dirty="0" smtClean="0"/>
              <a:t> API a la que lanzar peticiones desde R.</a:t>
            </a:r>
          </a:p>
          <a:p>
            <a:r>
              <a:rPr lang="en-GB" sz="900" i="1" dirty="0"/>
              <a:t>https://github.com/facundoolano/google-play-scraper/</a:t>
            </a:r>
          </a:p>
        </p:txBody>
      </p:sp>
    </p:spTree>
    <p:extLst>
      <p:ext uri="{BB962C8B-B14F-4D97-AF65-F5344CB8AC3E}">
        <p14:creationId xmlns:p14="http://schemas.microsoft.com/office/powerpoint/2010/main" val="38211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ctrTitle" idx="4294967295"/>
          </p:nvPr>
        </p:nvSpPr>
        <p:spPr>
          <a:xfrm>
            <a:off x="454550" y="1583350"/>
            <a:ext cx="222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/>
                </a:solidFill>
              </a:rPr>
              <a:t>2</a:t>
            </a:r>
            <a:r>
              <a:rPr lang="en" sz="5400" dirty="0" smtClean="0">
                <a:solidFill>
                  <a:schemeClr val="accent4"/>
                </a:solidFill>
              </a:rPr>
              <a:t>.1</a:t>
            </a:r>
            <a:r>
              <a:rPr lang="en" sz="7200" dirty="0" smtClean="0">
                <a:solidFill>
                  <a:schemeClr val="accent4"/>
                </a:solidFill>
              </a:rPr>
              <a:t> </a:t>
            </a:r>
            <a:r>
              <a:rPr lang="en" sz="2400" dirty="0" smtClean="0">
                <a:solidFill>
                  <a:schemeClr val="accent4"/>
                </a:solidFill>
              </a:rPr>
              <a:t>Análsis exploratorio</a:t>
            </a:r>
            <a:endParaRPr sz="2400" dirty="0">
              <a:solidFill>
                <a:schemeClr val="accent4"/>
              </a:solidFill>
            </a:endParaRPr>
          </a:p>
        </p:txBody>
      </p:sp>
      <p:sp>
        <p:nvSpPr>
          <p:cNvPr id="281" name="Google Shape;281;p19"/>
          <p:cNvSpPr txBox="1">
            <a:spLocks noGrp="1"/>
          </p:cNvSpPr>
          <p:nvPr>
            <p:ph type="subTitle" idx="4294967295"/>
          </p:nvPr>
        </p:nvSpPr>
        <p:spPr>
          <a:xfrm>
            <a:off x="107504" y="3115417"/>
            <a:ext cx="280831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/>
              <a:t>Valoraciones y primer acercamiento a los comentarios</a:t>
            </a:r>
            <a:endParaRPr sz="1800" dirty="0"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53983"/>
            <a:ext cx="4917647" cy="3278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4" y="1419622"/>
            <a:ext cx="427137" cy="2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915816" y="0"/>
            <a:ext cx="6336704" cy="5143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5" y="771550"/>
            <a:ext cx="8323923" cy="43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5686"/>
            <a:ext cx="465508" cy="36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6" y="2570977"/>
            <a:ext cx="447280" cy="37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6" y="3219822"/>
            <a:ext cx="447280" cy="29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6" y="3795886"/>
            <a:ext cx="447280" cy="3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4" y="4443958"/>
            <a:ext cx="455719" cy="31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" name="Google Shape;281;p19"/>
          <p:cNvSpPr txBox="1">
            <a:spLocks noGrp="1"/>
          </p:cNvSpPr>
          <p:nvPr>
            <p:ph type="subTitle" idx="4294967295"/>
          </p:nvPr>
        </p:nvSpPr>
        <p:spPr>
          <a:xfrm>
            <a:off x="362664" y="123478"/>
            <a:ext cx="734481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4"/>
                </a:solidFill>
              </a:rPr>
              <a:t>Valoración media y distribución de las estrellas de cada APP </a:t>
            </a:r>
            <a:endParaRPr sz="1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395536" y="267494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Estadísticas descriptivas de las reviews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2"/>
          </p:nvPr>
        </p:nvSpPr>
        <p:spPr>
          <a:xfrm>
            <a:off x="2987824" y="1419622"/>
            <a:ext cx="2494200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dirty="0" smtClean="0"/>
              <a:t>… veamos lo que ocurre cuando los agrupamos por Banco: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539552" y="1131590"/>
            <a:ext cx="2494200" cy="720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 sz="1200" dirty="0"/>
              <a:t>La longitud media de los comentarios es 6 palabras…</a:t>
            </a:r>
            <a:endParaRPr sz="1200" dirty="0"/>
          </a:p>
        </p:txBody>
      </p:sp>
      <p:sp>
        <p:nvSpPr>
          <p:cNvPr id="248" name="Google Shape;248;p14"/>
          <p:cNvSpPr txBox="1">
            <a:spLocks noGrp="1"/>
          </p:cNvSpPr>
          <p:nvPr>
            <p:ph type="body" idx="2"/>
          </p:nvPr>
        </p:nvSpPr>
        <p:spPr>
          <a:xfrm>
            <a:off x="323528" y="4567492"/>
            <a:ext cx="5138700" cy="376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100" b="1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dirty="0" smtClean="0">
                <a:solidFill>
                  <a:schemeClr val="tx1"/>
                </a:solidFill>
              </a:rPr>
              <a:t>Parece </a:t>
            </a:r>
            <a:r>
              <a:rPr lang="es-ES" sz="1100" b="1" dirty="0" smtClean="0">
                <a:solidFill>
                  <a:schemeClr val="tx1"/>
                </a:solidFill>
              </a:rPr>
              <a:t>que los comentarios con mejor valoración son de menor longitud</a:t>
            </a:r>
            <a:r>
              <a:rPr lang="es-ES" sz="1100" b="1" dirty="0">
                <a:solidFill>
                  <a:schemeClr val="tx1"/>
                </a:solidFill>
              </a:rPr>
              <a:t> </a:t>
            </a:r>
            <a:r>
              <a:rPr lang="es-ES" sz="1100" b="1" dirty="0" smtClean="0">
                <a:solidFill>
                  <a:schemeClr val="tx1"/>
                </a:solidFill>
              </a:rPr>
              <a:t>y viceversa</a:t>
            </a:r>
            <a:endParaRPr sz="11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4F4A9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F4A9E"/>
              </a:solidFill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932609"/>
              </p:ext>
            </p:extLst>
          </p:nvPr>
        </p:nvGraphicFramePr>
        <p:xfrm>
          <a:off x="818515" y="2376991"/>
          <a:ext cx="2160240" cy="2133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80120"/>
                <a:gridCol w="1080120"/>
              </a:tblGrid>
              <a:tr h="26403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Banco</a:t>
                      </a:r>
                      <a:endParaRPr lang="en-GB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Long.Media</a:t>
                      </a:r>
                      <a:endParaRPr lang="en-GB" dirty="0"/>
                    </a:p>
                  </a:txBody>
                  <a:tcPr marL="45720" marR="45720"/>
                </a:tc>
              </a:tr>
              <a:tr h="26403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Santander</a:t>
                      </a:r>
                      <a:endParaRPr lang="en-GB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2.78</a:t>
                      </a:r>
                      <a:endParaRPr lang="en-GB" dirty="0"/>
                    </a:p>
                  </a:txBody>
                  <a:tcPr marL="45720" marR="45720"/>
                </a:tc>
              </a:tr>
              <a:tr h="26403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La</a:t>
                      </a:r>
                      <a:r>
                        <a:rPr lang="es-ES" baseline="0" dirty="0" smtClean="0"/>
                        <a:t> Caixa</a:t>
                      </a:r>
                      <a:endParaRPr lang="en-GB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3.11</a:t>
                      </a:r>
                      <a:endParaRPr lang="en-GB" dirty="0"/>
                    </a:p>
                  </a:txBody>
                  <a:tcPr marL="45720" marR="45720"/>
                </a:tc>
              </a:tr>
              <a:tr h="26403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BBVA</a:t>
                      </a:r>
                      <a:endParaRPr lang="en-GB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5.69</a:t>
                      </a:r>
                      <a:endParaRPr lang="en-GB" dirty="0"/>
                    </a:p>
                  </a:txBody>
                  <a:tcPr marL="45720" marR="45720"/>
                </a:tc>
              </a:tr>
              <a:tr h="26403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Bankinter</a:t>
                      </a:r>
                      <a:endParaRPr lang="en-GB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6.36</a:t>
                      </a:r>
                      <a:endParaRPr lang="en-GB" dirty="0"/>
                    </a:p>
                  </a:txBody>
                  <a:tcPr marL="45720" marR="45720"/>
                </a:tc>
              </a:tr>
              <a:tr h="26403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EVO</a:t>
                      </a:r>
                      <a:endParaRPr lang="en-GB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8.19</a:t>
                      </a:r>
                      <a:endParaRPr lang="en-GB" dirty="0"/>
                    </a:p>
                  </a:txBody>
                  <a:tcPr marL="45720" marR="45720"/>
                </a:tc>
              </a:tr>
              <a:tr h="264033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CajaMar</a:t>
                      </a:r>
                      <a:endParaRPr lang="en-GB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9.30</a:t>
                      </a:r>
                      <a:endParaRPr lang="en-GB" dirty="0"/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40" y="2681133"/>
            <a:ext cx="321752" cy="1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40" y="2971585"/>
            <a:ext cx="275588" cy="21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38" y="3291829"/>
            <a:ext cx="308087" cy="25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40" y="3647603"/>
            <a:ext cx="309310" cy="20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56" y="3939901"/>
            <a:ext cx="344835" cy="24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56" y="4272274"/>
            <a:ext cx="344835" cy="23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707904" y="236478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 smtClean="0"/>
              <a:t>Bancos ordenados del más valorado al menos valorado</a:t>
            </a:r>
            <a:endParaRPr lang="en-GB" sz="700" b="1" dirty="0"/>
          </a:p>
        </p:txBody>
      </p:sp>
      <p:sp>
        <p:nvSpPr>
          <p:cNvPr id="30" name="29 Rectángulo"/>
          <p:cNvSpPr/>
          <p:nvPr/>
        </p:nvSpPr>
        <p:spPr>
          <a:xfrm>
            <a:off x="6228184" y="2518675"/>
            <a:ext cx="2520280" cy="26248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15 Flecha derecha"/>
          <p:cNvSpPr/>
          <p:nvPr/>
        </p:nvSpPr>
        <p:spPr>
          <a:xfrm>
            <a:off x="5292080" y="3707576"/>
            <a:ext cx="792088" cy="4064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16 CuadroTexto"/>
          <p:cNvSpPr txBox="1"/>
          <p:nvPr/>
        </p:nvSpPr>
        <p:spPr>
          <a:xfrm>
            <a:off x="6305165" y="2589860"/>
            <a:ext cx="2422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Comprobamos este hecho </a:t>
            </a:r>
            <a:r>
              <a:rPr lang="es-ES" dirty="0" smtClean="0"/>
              <a:t>distinguiendo directamente Valoración </a:t>
            </a:r>
            <a:r>
              <a:rPr lang="es-ES" dirty="0"/>
              <a:t>en estrellas: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890450"/>
              </p:ext>
            </p:extLst>
          </p:nvPr>
        </p:nvGraphicFramePr>
        <p:xfrm>
          <a:off x="6660232" y="3438212"/>
          <a:ext cx="182386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1932"/>
                <a:gridCol w="911932"/>
              </a:tblGrid>
              <a:tr h="183398">
                <a:tc>
                  <a:txBody>
                    <a:bodyPr/>
                    <a:lstStyle/>
                    <a:p>
                      <a:r>
                        <a:rPr lang="es-ES" sz="1000" b="1" dirty="0" smtClean="0">
                          <a:solidFill>
                            <a:schemeClr val="bg1"/>
                          </a:solidFill>
                        </a:rPr>
                        <a:t>Valoración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1" dirty="0" err="1" smtClean="0">
                          <a:solidFill>
                            <a:schemeClr val="bg1"/>
                          </a:solidFill>
                        </a:rPr>
                        <a:t>Long.Media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83398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1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10.4</a:t>
                      </a:r>
                      <a:endParaRPr lang="en-GB" sz="1000" b="1" dirty="0"/>
                    </a:p>
                  </a:txBody>
                  <a:tcPr/>
                </a:tc>
              </a:tr>
              <a:tr h="183398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2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9.70</a:t>
                      </a:r>
                      <a:endParaRPr lang="en-GB" sz="1000" b="1" dirty="0"/>
                    </a:p>
                  </a:txBody>
                  <a:tcPr/>
                </a:tc>
              </a:tr>
              <a:tr h="183398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3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7.90</a:t>
                      </a:r>
                      <a:endParaRPr lang="en-GB" sz="1000" b="1" dirty="0"/>
                    </a:p>
                  </a:txBody>
                  <a:tcPr/>
                </a:tc>
              </a:tr>
              <a:tr h="183398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4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5.31</a:t>
                      </a:r>
                      <a:endParaRPr lang="en-GB" sz="1000" b="1" dirty="0"/>
                    </a:p>
                  </a:txBody>
                  <a:tcPr/>
                </a:tc>
              </a:tr>
              <a:tr h="183398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5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3.14</a:t>
                      </a:r>
                      <a:endParaRPr lang="en-GB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8 Flecha abajo"/>
          <p:cNvSpPr/>
          <p:nvPr/>
        </p:nvSpPr>
        <p:spPr>
          <a:xfrm>
            <a:off x="8666113" y="3743160"/>
            <a:ext cx="164702" cy="101237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35 Flecha abajo"/>
          <p:cNvSpPr/>
          <p:nvPr/>
        </p:nvSpPr>
        <p:spPr>
          <a:xfrm>
            <a:off x="3147746" y="2758999"/>
            <a:ext cx="200118" cy="175159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20 Flecha abajo"/>
          <p:cNvSpPr/>
          <p:nvPr/>
        </p:nvSpPr>
        <p:spPr>
          <a:xfrm rot="10800000">
            <a:off x="6305165" y="3707576"/>
            <a:ext cx="157047" cy="1005119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28 Flecha abajo"/>
          <p:cNvSpPr/>
          <p:nvPr/>
        </p:nvSpPr>
        <p:spPr>
          <a:xfrm rot="10800000">
            <a:off x="3779912" y="2758999"/>
            <a:ext cx="216024" cy="175159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9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4155</TotalTime>
  <Words>779</Words>
  <Application>Microsoft Office PowerPoint</Application>
  <PresentationFormat>Presentación en pantalla (16:9)</PresentationFormat>
  <Paragraphs>229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Barlow Light</vt:lpstr>
      <vt:lpstr>Miriam Libre</vt:lpstr>
      <vt:lpstr>Calibri</vt:lpstr>
      <vt:lpstr>Barlow</vt:lpstr>
      <vt:lpstr>Berlin Sans FB</vt:lpstr>
      <vt:lpstr>Roderigo template</vt:lpstr>
      <vt:lpstr>TEXT MINING PARA MEJORAR TU CRM</vt:lpstr>
      <vt:lpstr>Índice</vt:lpstr>
      <vt:lpstr>1. PROYECTOS REALES DE TEXT MINING</vt:lpstr>
      <vt:lpstr>Presentación de PowerPoint</vt:lpstr>
      <vt:lpstr>2. CASO DE USO </vt:lpstr>
      <vt:lpstr>Pasos previos</vt:lpstr>
      <vt:lpstr>2.1 Análsis exploratorio</vt:lpstr>
      <vt:lpstr>Presentación de PowerPoint</vt:lpstr>
      <vt:lpstr>Estadísticas descriptivas de las reviews</vt:lpstr>
      <vt:lpstr>2.2  Procesamiento de lenguaje natural  (NLP)</vt:lpstr>
      <vt:lpstr>A- Preprocesamiento </vt:lpstr>
      <vt:lpstr>B- Métodos no supervisados.       Modelado de tópicos</vt:lpstr>
      <vt:lpstr>C- Análisis de sentimiento</vt:lpstr>
      <vt:lpstr>D- Métodos supervisados.       Prediciendo las estrellas de valoración con cada comentario</vt:lpstr>
      <vt:lpstr>CONCLUSIONES</vt:lpstr>
      <vt:lpstr>¡Muchas 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MINING PARA MEJORAR TU CRM</dc:title>
  <dc:creator>Carlos</dc:creator>
  <cp:lastModifiedBy>Carlos</cp:lastModifiedBy>
  <cp:revision>105</cp:revision>
  <dcterms:modified xsi:type="dcterms:W3CDTF">2018-11-22T00:21:09Z</dcterms:modified>
</cp:coreProperties>
</file>